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  <p:sldMasterId id="2147483735" r:id="rId5"/>
  </p:sldMasterIdLst>
  <p:notesMasterIdLst>
    <p:notesMasterId r:id="rId27"/>
  </p:notesMasterIdLst>
  <p:handoutMasterIdLst>
    <p:handoutMasterId r:id="rId28"/>
  </p:handoutMasterIdLst>
  <p:sldIdLst>
    <p:sldId id="757" r:id="rId6"/>
    <p:sldId id="759" r:id="rId7"/>
    <p:sldId id="755" r:id="rId8"/>
    <p:sldId id="747" r:id="rId9"/>
    <p:sldId id="758" r:id="rId10"/>
    <p:sldId id="751" r:id="rId11"/>
    <p:sldId id="760" r:id="rId12"/>
    <p:sldId id="749" r:id="rId13"/>
    <p:sldId id="748" r:id="rId14"/>
    <p:sldId id="732" r:id="rId15"/>
    <p:sldId id="734" r:id="rId16"/>
    <p:sldId id="738" r:id="rId17"/>
    <p:sldId id="735" r:id="rId18"/>
    <p:sldId id="737" r:id="rId19"/>
    <p:sldId id="736" r:id="rId20"/>
    <p:sldId id="739" r:id="rId21"/>
    <p:sldId id="744" r:id="rId22"/>
    <p:sldId id="741" r:id="rId23"/>
    <p:sldId id="761" r:id="rId24"/>
    <p:sldId id="750" r:id="rId25"/>
    <p:sldId id="762" r:id="rId26"/>
  </p:sldIdLst>
  <p:sldSz cx="9144000" cy="6858000" type="letter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2kyo5" initials="e" lastIdx="1" clrIdx="0"/>
  <p:cmAuthor id="1" name="Irmen, Monique" initials="IM" lastIdx="2" clrIdx="1">
    <p:extLst>
      <p:ext uri="{19B8F6BF-5375-455C-9EA6-DF929625EA0E}">
        <p15:presenceInfo xmlns:p15="http://schemas.microsoft.com/office/powerpoint/2012/main" userId="S::Monique.Irmen@RelayHealth.com::f3457332-b890-4f1e-b08a-c3b90c92a0ee" providerId="AD"/>
      </p:ext>
    </p:extLst>
  </p:cmAuthor>
  <p:cmAuthor id="2" name="Annette Kiser" initials="AK" lastIdx="6" clrIdx="2">
    <p:extLst>
      <p:ext uri="{19B8F6BF-5375-455C-9EA6-DF929625EA0E}">
        <p15:presenceInfo xmlns:p15="http://schemas.microsoft.com/office/powerpoint/2012/main" userId="Annette Ki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A8C"/>
    <a:srgbClr val="887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5407" autoAdjust="0"/>
  </p:normalViewPr>
  <p:slideViewPr>
    <p:cSldViewPr>
      <p:cViewPr varScale="1">
        <p:scale>
          <a:sx n="109" d="100"/>
          <a:sy n="109" d="100"/>
        </p:scale>
        <p:origin x="15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men, Monique" userId="f3457332-b890-4f1e-b08a-c3b90c92a0ee" providerId="ADAL" clId="{1A79C78E-7B00-4802-9FE1-BD89AF2BDB16}"/>
    <pc:docChg chg="modSld">
      <pc:chgData name="Irmen, Monique" userId="f3457332-b890-4f1e-b08a-c3b90c92a0ee" providerId="ADAL" clId="{1A79C78E-7B00-4802-9FE1-BD89AF2BDB16}" dt="2020-10-26T17:54:18.019" v="0" actId="1076"/>
      <pc:docMkLst>
        <pc:docMk/>
      </pc:docMkLst>
      <pc:sldChg chg="modSp">
        <pc:chgData name="Irmen, Monique" userId="f3457332-b890-4f1e-b08a-c3b90c92a0ee" providerId="ADAL" clId="{1A79C78E-7B00-4802-9FE1-BD89AF2BDB16}" dt="2020-10-26T17:54:18.019" v="0" actId="1076"/>
        <pc:sldMkLst>
          <pc:docMk/>
          <pc:sldMk cId="1717648965" sldId="757"/>
        </pc:sldMkLst>
        <pc:spChg chg="mod">
          <ac:chgData name="Irmen, Monique" userId="f3457332-b890-4f1e-b08a-c3b90c92a0ee" providerId="ADAL" clId="{1A79C78E-7B00-4802-9FE1-BD89AF2BDB16}" dt="2020-10-26T17:54:18.019" v="0" actId="1076"/>
          <ac:spMkLst>
            <pc:docMk/>
            <pc:sldMk cId="1717648965" sldId="757"/>
            <ac:spMk id="2" creationId="{D46B4E70-F54A-45E6-8E75-437FA3D9BC3B}"/>
          </ac:spMkLst>
        </pc:spChg>
      </pc:sldChg>
    </pc:docChg>
  </pc:docChgLst>
  <pc:docChgLst>
    <pc:chgData name="Irmen, Monique" userId="f3457332-b890-4f1e-b08a-c3b90c92a0ee" providerId="ADAL" clId="{AAAEA5A5-ACCC-4185-9FA4-A83BD05E9A49}"/>
    <pc:docChg chg="modSld">
      <pc:chgData name="Irmen, Monique" userId="f3457332-b890-4f1e-b08a-c3b90c92a0ee" providerId="ADAL" clId="{AAAEA5A5-ACCC-4185-9FA4-A83BD05E9A49}" dt="2020-05-08T17:58:20.833" v="0" actId="20577"/>
      <pc:docMkLst>
        <pc:docMk/>
      </pc:docMkLst>
      <pc:sldChg chg="modSp">
        <pc:chgData name="Irmen, Monique" userId="f3457332-b890-4f1e-b08a-c3b90c92a0ee" providerId="ADAL" clId="{AAAEA5A5-ACCC-4185-9FA4-A83BD05E9A49}" dt="2020-05-08T17:58:20.833" v="0" actId="20577"/>
        <pc:sldMkLst>
          <pc:docMk/>
          <pc:sldMk cId="2338362844" sldId="759"/>
        </pc:sldMkLst>
        <pc:spChg chg="mod">
          <ac:chgData name="Irmen, Monique" userId="f3457332-b890-4f1e-b08a-c3b90c92a0ee" providerId="ADAL" clId="{AAAEA5A5-ACCC-4185-9FA4-A83BD05E9A49}" dt="2020-05-08T17:58:20.833" v="0" actId="20577"/>
          <ac:spMkLst>
            <pc:docMk/>
            <pc:sldMk cId="2338362844" sldId="759"/>
            <ac:spMk id="2" creationId="{B328087E-6C85-4A45-AFD8-CD966745BCC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r">
              <a:defRPr sz="1200"/>
            </a:lvl1pPr>
          </a:lstStyle>
          <a:p>
            <a:fld id="{DBA8BF65-9119-424B-96D4-C24866668588}" type="datetimeFigureOut">
              <a:rPr lang="en-US" smtClean="0"/>
              <a:pPr/>
              <a:t>10/26/2020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r">
              <a:defRPr sz="1200"/>
            </a:lvl1pPr>
          </a:lstStyle>
          <a:p>
            <a:fld id="{8829816B-04A3-43D1-8A3C-3BC4BCA76C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2594" y="9067752"/>
            <a:ext cx="4059650" cy="1231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471042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r">
              <a:defRPr sz="1200"/>
            </a:lvl1pPr>
          </a:lstStyle>
          <a:p>
            <a:fld id="{79FC39F1-47DE-4C2B-BA24-61D3BC4B2F16}" type="datetimeFigureOut">
              <a:rPr lang="en-US" smtClean="0"/>
              <a:pPr/>
              <a:t>10/26/2020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3" tIns="46411" rIns="92823" bIns="464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23" tIns="46411" rIns="92823" bIns="464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r">
              <a:defRPr sz="1200"/>
            </a:lvl1pPr>
          </a:lstStyle>
          <a:p>
            <a:fld id="{8B0407CF-EC53-4E13-AA47-3708D8BD3C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068458"/>
            <a:ext cx="4059650" cy="1231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42867725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Mary/Judi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49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51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8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Mary/Nancy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22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Mary/Nancy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03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3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3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9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67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Arial" charset="0"/>
                <a:cs typeface="Arial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997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9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85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80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407CF-EC53-4E13-AA47-3708D8BD3CA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1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powerpoint-boxes-over-dar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400" y="2586089"/>
            <a:ext cx="609600" cy="845476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086600" cy="1752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3429000"/>
            <a:ext cx="9144000" cy="0"/>
          </a:xfrm>
          <a:prstGeom prst="line">
            <a:avLst/>
          </a:pr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65962"/>
            <a:ext cx="7086600" cy="1470025"/>
          </a:xfrm>
          <a:effectLst/>
        </p:spPr>
        <p:txBody>
          <a:bodyPr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defRPr lang="en-US" dirty="0">
                <a:solidFill>
                  <a:srgbClr val="005A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3" name="Picture 22" descr="powerpoint-heade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" name="Picture 13" descr="RelayHealth Color Logo_201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671248" y="6615069"/>
            <a:ext cx="396743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</a:t>
            </a:r>
          </a:p>
        </p:txBody>
      </p:sp>
      <p:pic>
        <p:nvPicPr>
          <p:cNvPr id="11" name="Picture 10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234440"/>
            <a:ext cx="7315200" cy="3200400"/>
          </a:xfrm>
        </p:spPr>
        <p:txBody>
          <a:bodyPr lIns="0" rIns="0" anchor="b" anchorCtr="0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4434840"/>
            <a:ext cx="7315200" cy="1188720"/>
          </a:xfrm>
        </p:spPr>
        <p:txBody>
          <a:bodyPr lIns="0" tIns="0" rIns="0" bIns="0" anchor="t" anchorCtr="0">
            <a:normAutofit/>
          </a:bodyPr>
          <a:lstStyle>
            <a:lvl1pPr marL="233363" indent="339725">
              <a:buFont typeface="Calibri" pitchFamily="34" charset="0"/>
              <a:buChar char="—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Details</a:t>
            </a:r>
          </a:p>
        </p:txBody>
      </p:sp>
      <p:pic>
        <p:nvPicPr>
          <p:cNvPr id="11" name="Picture 10" descr="powerpoint-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pic>
        <p:nvPicPr>
          <p:cNvPr id="15" name="Picture 14" descr="relayhealth-white-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84926"/>
            <a:ext cx="1591056" cy="318211"/>
          </a:xfrm>
          <a:prstGeom prst="rect">
            <a:avLst/>
          </a:prstGeom>
        </p:spPr>
      </p:pic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671248" y="6615069"/>
            <a:ext cx="396743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4" name="Picture 13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0" name="Picture 9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powerpoint-boxes-over-dar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400" y="2586089"/>
            <a:ext cx="609600" cy="845476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086600" cy="1752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3429000"/>
            <a:ext cx="9144000" cy="0"/>
          </a:xfrm>
          <a:prstGeom prst="line">
            <a:avLst/>
          </a:pr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65962"/>
            <a:ext cx="7086600" cy="1470025"/>
          </a:xfrm>
          <a:effectLst/>
        </p:spPr>
        <p:txBody>
          <a:bodyPr lIns="0" tIns="0" rIns="0" bIns="0" anchor="b" anchorCtr="0"/>
          <a:lstStyle>
            <a:lvl1pPr marL="0">
              <a:lnSpc>
                <a:spcPct val="100000"/>
              </a:lnSpc>
              <a:spcAft>
                <a:spcPts val="0"/>
              </a:spcAft>
              <a:defRPr lang="en-US" dirty="0">
                <a:solidFill>
                  <a:srgbClr val="005A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3" name="Picture 22" descr="powerpoint-heade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14" name="Picture 13" descr="RelayHealth Color Logo_201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45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5401"/>
            <a:ext cx="8686800" cy="10922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658424" y="6615069"/>
            <a:ext cx="399308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5" name="Picture 14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9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5962"/>
            <a:ext cx="8686800" cy="41602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1204513"/>
            <a:ext cx="8153400" cy="548640"/>
          </a:xfrm>
        </p:spPr>
        <p:txBody>
          <a:bodyPr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20" name="Picture 19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6152" y="1236100"/>
            <a:ext cx="329648" cy="4572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16" name="Picture 15" descr="RelayHealth Color Logo_201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14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057400"/>
            <a:ext cx="6858000" cy="1362074"/>
          </a:xfrm>
        </p:spPr>
        <p:txBody>
          <a:bodyPr lIns="0" rIns="0" anchor="b" anchorCtr="0">
            <a:normAutofit/>
          </a:bodyPr>
          <a:lstStyle>
            <a:lvl1pPr algn="l">
              <a:defRPr sz="36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483293"/>
            <a:ext cx="6858000" cy="1500187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 descr="powerpoint-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pic>
        <p:nvPicPr>
          <p:cNvPr id="15" name="Picture 14" descr="relayhealth-white-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84926"/>
            <a:ext cx="1591056" cy="318211"/>
          </a:xfrm>
          <a:prstGeom prst="rect">
            <a:avLst/>
          </a:prstGeom>
        </p:spPr>
      </p:pic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645600" y="6629400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13551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166018"/>
            <a:ext cx="4038600" cy="51585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66018"/>
            <a:ext cx="4038600" cy="51585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3" name="Picture 12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57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9" name="Picture 18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5401"/>
            <a:ext cx="8686800" cy="10922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658424" y="6615069"/>
            <a:ext cx="399308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5" name="Picture 14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tabLst>
                <a:tab pos="5203825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658424" y="6615069"/>
            <a:ext cx="399308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3" name="Picture 12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98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6" name="Picture 5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29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658422" y="6615069"/>
            <a:ext cx="399308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1" name="Picture 10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671248" y="6615069"/>
            <a:ext cx="396743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</a:t>
            </a:r>
          </a:p>
        </p:txBody>
      </p:sp>
      <p:pic>
        <p:nvPicPr>
          <p:cNvPr id="11" name="Picture 10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274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234440"/>
            <a:ext cx="7315200" cy="3200400"/>
          </a:xfrm>
        </p:spPr>
        <p:txBody>
          <a:bodyPr lIns="0" rIns="0" anchor="b" anchorCtr="0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4434840"/>
            <a:ext cx="7315200" cy="1188720"/>
          </a:xfrm>
        </p:spPr>
        <p:txBody>
          <a:bodyPr lIns="0" tIns="0" rIns="0" bIns="0" anchor="t" anchorCtr="0">
            <a:normAutofit/>
          </a:bodyPr>
          <a:lstStyle>
            <a:lvl1pPr marL="233363" indent="339725">
              <a:buFont typeface="Calibri" pitchFamily="34" charset="0"/>
              <a:buChar char="—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Details</a:t>
            </a:r>
          </a:p>
        </p:txBody>
      </p:sp>
      <p:pic>
        <p:nvPicPr>
          <p:cNvPr id="11" name="Picture 10" descr="powerpoint-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pic>
        <p:nvPicPr>
          <p:cNvPr id="15" name="Picture 14" descr="relayhealth-white-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84926"/>
            <a:ext cx="1591056" cy="318211"/>
          </a:xfrm>
          <a:prstGeom prst="rect">
            <a:avLst/>
          </a:prstGeom>
        </p:spPr>
      </p:pic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671248" y="6615069"/>
            <a:ext cx="396743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1195160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4" name="Picture 13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067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0" name="Picture 9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65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77801"/>
            <a:ext cx="7086600" cy="51897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2235" y="696780"/>
            <a:ext cx="7058025" cy="606425"/>
          </a:xfrm>
        </p:spPr>
        <p:txBody>
          <a:bodyPr/>
          <a:lstStyle>
            <a:lvl1pPr>
              <a:defRPr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82107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77801"/>
            <a:ext cx="7086600" cy="51897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2235" y="696780"/>
            <a:ext cx="7058025" cy="606425"/>
          </a:xfrm>
        </p:spPr>
        <p:txBody>
          <a:bodyPr/>
          <a:lstStyle>
            <a:lvl1pPr>
              <a:defRPr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792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5962"/>
            <a:ext cx="8686800" cy="41602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1204513"/>
            <a:ext cx="8153400" cy="548640"/>
          </a:xfrm>
        </p:spPr>
        <p:txBody>
          <a:bodyPr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20" name="Picture 19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6152" y="1236100"/>
            <a:ext cx="329648" cy="4572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16" name="Picture 15" descr="RelayHealth Color Logo_201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057400"/>
            <a:ext cx="6858000" cy="1362074"/>
          </a:xfrm>
        </p:spPr>
        <p:txBody>
          <a:bodyPr lIns="0" rIns="0" anchor="b" anchorCtr="0">
            <a:normAutofit/>
          </a:bodyPr>
          <a:lstStyle>
            <a:lvl1pPr algn="l">
              <a:defRPr sz="36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483293"/>
            <a:ext cx="6858000" cy="1500187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 descr="powerpoint-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pic>
        <p:nvPicPr>
          <p:cNvPr id="15" name="Picture 14" descr="relayhealth-white-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84926"/>
            <a:ext cx="1591056" cy="318211"/>
          </a:xfrm>
          <a:prstGeom prst="rect">
            <a:avLst/>
          </a:prstGeom>
        </p:spPr>
      </p:pic>
      <p:pic>
        <p:nvPicPr>
          <p:cNvPr id="12" name="Picture 11" descr="powerpoint-box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645600" y="6629400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166018"/>
            <a:ext cx="4038600" cy="51585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66018"/>
            <a:ext cx="4038600" cy="51585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3" name="Picture 12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45600" y="6615069"/>
            <a:ext cx="401872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9" name="Picture 18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0" y="0"/>
            <a:ext cx="9144000" cy="1051560"/>
            <a:chOff x="0" y="0"/>
            <a:chExt cx="9144000" cy="8763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8763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127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>
              <a:off x="0" y="876300"/>
              <a:ext cx="9144000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owerpoint-header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457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>
            <a:lvl1pPr>
              <a:tabLst>
                <a:tab pos="5203825" algn="l"/>
              </a:tabLst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powerpoint-boxe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658424" y="6615069"/>
            <a:ext cx="399308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3" name="Picture 12" descr="RelayHealth Color Logo_201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647202" y="6615069"/>
            <a:ext cx="401552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6" name="Picture 5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 descr="powerpoint-box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>
            <a:off x="195351" y="6456496"/>
            <a:ext cx="230753" cy="3200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9026" y="6496398"/>
            <a:ext cx="319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DE212740-0B57-4EBA-BE77-EAADC87B668F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658422" y="6615069"/>
            <a:ext cx="399308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© </a:t>
            </a:r>
            <a:fld id="{2CACAED7-72D3-4888-9794-2A64D8D8FA68}" type="datetime1">
              <a:rPr lang="en-US" sz="800" smtClean="0">
                <a:solidFill>
                  <a:schemeClr val="bg1">
                    <a:lumMod val="65000"/>
                  </a:schemeClr>
                </a:solidFill>
              </a:rPr>
              <a:pPr algn="ctr"/>
              <a:t>10/26/2020</a:t>
            </a:fld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RelayHealth and/or its affiliates. All Rights Reserved.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Proprietary and Confidential.</a:t>
            </a:r>
          </a:p>
        </p:txBody>
      </p:sp>
      <p:pic>
        <p:nvPicPr>
          <p:cNvPr id="11" name="Picture 10" descr="RelayHealth Color Logo_201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6412548"/>
            <a:ext cx="1631000" cy="39763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owerpoint-header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34442"/>
            <a:ext cx="8686800" cy="4891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88720"/>
          </a:xfrm>
          <a:prstGeom prst="rect">
            <a:avLst/>
          </a:prstGeom>
        </p:spPr>
        <p:txBody>
          <a:bodyPr vert="horz" lIns="91440" tIns="0" rIns="9144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734" r:id="rId3"/>
    <p:sldLayoutId id="2147483688" r:id="rId4"/>
    <p:sldLayoutId id="2147483690" r:id="rId5"/>
    <p:sldLayoutId id="2147483692" r:id="rId6"/>
    <p:sldLayoutId id="2147483694" r:id="rId7"/>
    <p:sldLayoutId id="2147483696" r:id="rId8"/>
    <p:sldLayoutId id="2147483698" r:id="rId9"/>
    <p:sldLayoutId id="2147483699" r:id="rId10"/>
    <p:sldLayoutId id="2147483727" r:id="rId11"/>
    <p:sldLayoutId id="2147483701" r:id="rId12"/>
    <p:sldLayoutId id="2147483703" r:id="rId1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owerpoint-header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34442"/>
            <a:ext cx="8686800" cy="4891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88720"/>
          </a:xfrm>
          <a:prstGeom prst="rect">
            <a:avLst/>
          </a:prstGeom>
        </p:spPr>
        <p:txBody>
          <a:bodyPr vert="horz" lIns="91440" tIns="0" rIns="9144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445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pac.gov/docs/default-source/reports/mar20_entirereport_sec.pdf?sfvrsn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Medicare-Fee-for-Service-Payment/Hospice/Downloads/Instruction-and-Form-for-Hospice-and-Medicare-Part-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D637CA-117B-4D87-98AD-CFF4E0C22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Collaborative Work Effort to Improve Coordination of Benefits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6B4E70-F54A-45E6-8E75-437FA3D9BC3B}"/>
              </a:ext>
            </a:extLst>
          </p:cNvPr>
          <p:cNvSpPr txBox="1"/>
          <p:nvPr/>
        </p:nvSpPr>
        <p:spPr>
          <a:xfrm>
            <a:off x="1905000" y="3581400"/>
            <a:ext cx="6028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For Medicare Hospice Beneficiaries</a:t>
            </a:r>
          </a:p>
        </p:txBody>
      </p:sp>
    </p:spTree>
    <p:extLst>
      <p:ext uri="{BB962C8B-B14F-4D97-AF65-F5344CB8AC3E}">
        <p14:creationId xmlns:p14="http://schemas.microsoft.com/office/powerpoint/2010/main" val="171764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092201"/>
          </a:xfrm>
        </p:spPr>
        <p:txBody>
          <a:bodyPr>
            <a:normAutofit fontScale="90000"/>
          </a:bodyPr>
          <a:lstStyle/>
          <a:p>
            <a:r>
              <a:rPr lang="en-US" dirty="0"/>
              <a:t>Plan Notification for Hospice and Other Coverage Phase I 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64FE02-CB5E-4F96-BDFF-3F925BE4E0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000" t="30740" r="20000" b="26296"/>
          <a:stretch/>
        </p:blipFill>
        <p:spPr>
          <a:xfrm>
            <a:off x="126125" y="1383242"/>
            <a:ext cx="8484475" cy="410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45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54D9-9123-4376-ADC9-00A92560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 – Enrollment / Election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0E7D6-11AB-49E6-B985-B46E33A52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34442"/>
            <a:ext cx="8686800" cy="5166358"/>
          </a:xfrm>
        </p:spPr>
        <p:txBody>
          <a:bodyPr>
            <a:normAutofit/>
          </a:bodyPr>
          <a:lstStyle/>
          <a:p>
            <a:r>
              <a:rPr lang="en-US" sz="2600" dirty="0"/>
              <a:t>Need to expedite transmission of information from hospice to Part D plan sponsors and not be hindered by CWF delays</a:t>
            </a:r>
          </a:p>
          <a:p>
            <a:r>
              <a:rPr lang="en-US" sz="2600" dirty="0"/>
              <a:t>Part D plan sponsors need the following:</a:t>
            </a:r>
          </a:p>
          <a:p>
            <a:pPr lvl="1"/>
            <a:r>
              <a:rPr lang="en-US" dirty="0"/>
              <a:t>Facility information (NPI)</a:t>
            </a:r>
          </a:p>
          <a:p>
            <a:pPr lvl="1"/>
            <a:r>
              <a:rPr lang="en-US" dirty="0"/>
              <a:t>Demographics (MBI, Last Name, First Name, DOB)</a:t>
            </a:r>
          </a:p>
          <a:p>
            <a:pPr lvl="1"/>
            <a:r>
              <a:rPr lang="en-US" dirty="0"/>
              <a:t>Election date – NOE (81A or 82A)</a:t>
            </a:r>
          </a:p>
          <a:p>
            <a:pPr lvl="1"/>
            <a:r>
              <a:rPr lang="en-US" dirty="0"/>
              <a:t>Transfer date – NOC (81C or 82C)</a:t>
            </a:r>
          </a:p>
          <a:p>
            <a:pPr lvl="1"/>
            <a:r>
              <a:rPr lang="en-US" dirty="0"/>
              <a:t>Termination date – NOTR (81B or 82B)</a:t>
            </a:r>
          </a:p>
          <a:p>
            <a:pPr lvl="1"/>
            <a:r>
              <a:rPr lang="en-US" dirty="0"/>
              <a:t>Termination reason (814 or 824) </a:t>
            </a:r>
          </a:p>
          <a:p>
            <a:r>
              <a:rPr lang="en-US" sz="2600" dirty="0"/>
              <a:t>8xx identifies the type of bill (current CMS transaction set) from Hospice to CMS</a:t>
            </a:r>
          </a:p>
        </p:txBody>
      </p:sp>
    </p:spTree>
    <p:extLst>
      <p:ext uri="{BB962C8B-B14F-4D97-AF65-F5344CB8AC3E}">
        <p14:creationId xmlns:p14="http://schemas.microsoft.com/office/powerpoint/2010/main" val="173989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37CEB-6C1B-4BE5-801A-D4EAE8BB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Termination Reasons and Part D Example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81CB7-C6D0-4EF8-8974-9522FEA70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Beneficiary that is deceased will result in all claims being denied – no more coverage (814 or 824)</a:t>
            </a:r>
          </a:p>
          <a:p>
            <a:r>
              <a:rPr lang="en-US" dirty="0"/>
              <a:t>Beneficiary that is transferring </a:t>
            </a:r>
          </a:p>
          <a:p>
            <a:pPr lvl="1"/>
            <a:r>
              <a:rPr lang="en-US" dirty="0"/>
              <a:t>Should continue negative PA for up to </a:t>
            </a:r>
            <a:r>
              <a:rPr lang="en-US" dirty="0">
                <a:solidFill>
                  <a:srgbClr val="FF0000"/>
                </a:solidFill>
              </a:rPr>
              <a:t>xx</a:t>
            </a:r>
            <a:r>
              <a:rPr lang="en-US" dirty="0"/>
              <a:t> days or until new Hospice is identified and plan can confirm drugs</a:t>
            </a:r>
          </a:p>
          <a:p>
            <a:pPr lvl="1"/>
            <a:r>
              <a:rPr lang="en-US" dirty="0"/>
              <a:t>If receiving Hospice does not submit a new admission transfer date (NOC 81C or 82C) within </a:t>
            </a:r>
            <a:r>
              <a:rPr lang="en-US" dirty="0">
                <a:solidFill>
                  <a:srgbClr val="FF0000"/>
                </a:solidFill>
              </a:rPr>
              <a:t>xx</a:t>
            </a:r>
            <a:r>
              <a:rPr lang="en-US" dirty="0"/>
              <a:t> days, then plan should remove negative PA</a:t>
            </a:r>
          </a:p>
          <a:p>
            <a:r>
              <a:rPr lang="en-US" dirty="0"/>
              <a:t>If beneficiary revokes election or Hospice discharges (NOTR 81 B or 82B), plan should remove negative PA</a:t>
            </a:r>
          </a:p>
        </p:txBody>
      </p:sp>
    </p:spTree>
    <p:extLst>
      <p:ext uri="{BB962C8B-B14F-4D97-AF65-F5344CB8AC3E}">
        <p14:creationId xmlns:p14="http://schemas.microsoft.com/office/powerpoint/2010/main" val="3011097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27F3-6CE0-4AC5-BE65-531B46B2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5B3FD-FF9D-4327-932F-285274990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34442"/>
            <a:ext cx="8686800" cy="5318758"/>
          </a:xfrm>
        </p:spPr>
        <p:txBody>
          <a:bodyPr>
            <a:normAutofit/>
          </a:bodyPr>
          <a:lstStyle/>
          <a:p>
            <a:r>
              <a:rPr lang="en-US" dirty="0"/>
              <a:t>Drug information</a:t>
            </a:r>
          </a:p>
          <a:p>
            <a:pPr lvl="1"/>
            <a:r>
              <a:rPr lang="en-US" dirty="0"/>
              <a:t>Related to terminal condition</a:t>
            </a:r>
          </a:p>
          <a:p>
            <a:pPr lvl="1"/>
            <a:r>
              <a:rPr lang="en-US" dirty="0"/>
              <a:t>Not related to terminal condition</a:t>
            </a:r>
          </a:p>
          <a:p>
            <a:pPr lvl="1"/>
            <a:r>
              <a:rPr lang="en-US" dirty="0"/>
              <a:t>Patient responsibility</a:t>
            </a:r>
          </a:p>
          <a:p>
            <a:pPr lvl="1"/>
            <a:r>
              <a:rPr lang="en-US" dirty="0"/>
              <a:t>EMRs may not have NDC level data – only drug name, strength and dosage</a:t>
            </a:r>
          </a:p>
          <a:p>
            <a:pPr lvl="1"/>
            <a:r>
              <a:rPr lang="en-US" dirty="0"/>
              <a:t>NDC, quantity dispensed and days supply (if available)</a:t>
            </a:r>
          </a:p>
          <a:p>
            <a:r>
              <a:rPr lang="en-US" dirty="0"/>
              <a:t>Diagnosis codes</a:t>
            </a:r>
          </a:p>
          <a:p>
            <a:r>
              <a:rPr lang="en-US" dirty="0"/>
              <a:t>Prescriber information</a:t>
            </a:r>
          </a:p>
        </p:txBody>
      </p:sp>
    </p:spTree>
    <p:extLst>
      <p:ext uri="{BB962C8B-B14F-4D97-AF65-F5344CB8AC3E}">
        <p14:creationId xmlns:p14="http://schemas.microsoft.com/office/powerpoint/2010/main" val="460692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1601-E00F-4159-93B8-A4C6E92C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Beneficiary 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4A7B9-8983-4D49-8F75-86DEB8A79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likely that Hospice does not know what Part D plan the beneficiary is enrolled in</a:t>
            </a:r>
          </a:p>
          <a:p>
            <a:r>
              <a:rPr lang="en-US" dirty="0"/>
              <a:t>EMR will send Medicare Beneficiary Identifier (MBI)</a:t>
            </a:r>
          </a:p>
          <a:p>
            <a:r>
              <a:rPr lang="en-US" dirty="0"/>
              <a:t>Transaction Facilitator will identify beneficiary and collect Part D Plan transaction routing information 4RX (BIN/PCN/Group/Cardholder ID)</a:t>
            </a:r>
          </a:p>
          <a:p>
            <a:r>
              <a:rPr lang="en-US" dirty="0"/>
              <a:t>Transaction Facilitator will send MBI and 4Rx to Part D Plan. Information reporting transactions currently use 4Rx for matching in Plan system.</a:t>
            </a:r>
          </a:p>
        </p:txBody>
      </p:sp>
    </p:spTree>
    <p:extLst>
      <p:ext uri="{BB962C8B-B14F-4D97-AF65-F5344CB8AC3E}">
        <p14:creationId xmlns:p14="http://schemas.microsoft.com/office/powerpoint/2010/main" val="208858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0C46-F61B-4FDE-AF2D-771EB81E2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CFEC6-8E00-4C68-B611-D61C92EFD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world and pharmacy world use different transaction/communication standards</a:t>
            </a:r>
          </a:p>
          <a:p>
            <a:r>
              <a:rPr lang="en-US" dirty="0"/>
              <a:t>Data from EMR will need to be translated from Medical (X12) to Pharmacy (NCPDP Information Reporting (</a:t>
            </a:r>
            <a:r>
              <a:rPr lang="en-US" dirty="0" err="1"/>
              <a:t>Nx</a:t>
            </a:r>
            <a:r>
              <a:rPr lang="en-US" dirty="0"/>
              <a:t>))</a:t>
            </a:r>
          </a:p>
          <a:p>
            <a:r>
              <a:rPr lang="en-US" dirty="0"/>
              <a:t>Need to determine transmission mechanisms between  EMR and Transaction Facilitator (new channel)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65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C661-04D0-49AD-9F11-99C62B9F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Approach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DF6D9-5AEA-4F11-942E-AF97584A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Beta test first</a:t>
            </a:r>
          </a:p>
          <a:p>
            <a:pPr lvl="1"/>
            <a:r>
              <a:rPr lang="en-US" dirty="0"/>
              <a:t>Identify one EMR that services beneficiaries within a Part D Plan’s coverage area to test process</a:t>
            </a:r>
          </a:p>
          <a:p>
            <a:pPr lvl="1"/>
            <a:r>
              <a:rPr lang="en-US" dirty="0"/>
              <a:t>Hospice provider(s)</a:t>
            </a:r>
          </a:p>
          <a:p>
            <a:pPr lvl="1"/>
            <a:r>
              <a:rPr lang="en-US" dirty="0"/>
              <a:t>Part D plan(s)</a:t>
            </a:r>
          </a:p>
        </p:txBody>
      </p:sp>
    </p:spTree>
    <p:extLst>
      <p:ext uri="{BB962C8B-B14F-4D97-AF65-F5344CB8AC3E}">
        <p14:creationId xmlns:p14="http://schemas.microsoft.com/office/powerpoint/2010/main" val="1378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40347-90AD-4489-A5F0-FD23E91B6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of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DAF5D-3EA5-4248-A263-9369CB9EA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0766"/>
          </a:xfrm>
        </p:spPr>
        <p:txBody>
          <a:bodyPr/>
          <a:lstStyle/>
          <a:p>
            <a:r>
              <a:rPr lang="en-US" dirty="0"/>
              <a:t>NOE/NOTR/NOC transmission for MACs due to concerns related to payments</a:t>
            </a:r>
          </a:p>
          <a:p>
            <a:r>
              <a:rPr lang="en-US" dirty="0"/>
              <a:t>Notification to MA only plans (no current connection to Transaction Facilitation or NCPDP ability)</a:t>
            </a:r>
          </a:p>
          <a:p>
            <a:r>
              <a:rPr lang="en-US" dirty="0"/>
              <a:t>Hospice providers that enter election information manually into Direct Data Entry (DDE) and do not have the ability to generate an 837I claim transaction standard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34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6247-5C50-4141-929C-992C7B79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Group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62715-6E15-4D57-A810-6B12B825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34442"/>
            <a:ext cx="8686800" cy="524255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Utilize this approach to solve for the lag time in notifying the Part D Plan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CMS support work effort of task group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CMS communicate work effort to Hospices and Part D sponsors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CMS modify their transaction process to create a response from the CWF after processing  that contains beneficiary level acceptance/rejection/processing for any NOE/NOC/NOTR 837I that is submitted by a Hospice provider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Reduce the burden on hospice providers</a:t>
            </a:r>
          </a:p>
        </p:txBody>
      </p:sp>
    </p:spTree>
    <p:extLst>
      <p:ext uri="{BB962C8B-B14F-4D97-AF65-F5344CB8AC3E}">
        <p14:creationId xmlns:p14="http://schemas.microsoft.com/office/powerpoint/2010/main" val="241393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CD867-3A8E-4E64-8E45-8D26017A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Group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2D48-11C2-47DE-AD79-5998DD0E9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Consider the possibility of using one transmission for notification of both CMS and the Transaction Facilitator (if billing issue can be addressed)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dirty="0"/>
              <a:t>Standardize all collected data elements in a manner that data can be used for future electronic use.  For example: 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sz="2600" dirty="0"/>
              <a:t>Standard reason codes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sz="2600" dirty="0"/>
              <a:t>No free form text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sz="2600" dirty="0"/>
              <a:t>ICD codes instead of written diagnoses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sz="2600" dirty="0"/>
              <a:t>Match field counts available between transactions and required documentation (addendum)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000" dirty="0"/>
              <a:t>Do away with transfers. No mechanism for Hospice to notify CMS about a transfer other than a final claim. Use discharge only.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000" dirty="0"/>
              <a:t>Address common working file inadequacies related to information sharing.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34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087E-6C85-4A45-AFD8-CD966745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 </a:t>
            </a:r>
            <a:r>
              <a:rPr lang="en-US" dirty="0"/>
              <a:t>&amp;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F52B2-ECA3-4EB5-B8C2-1F89087C1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6"/>
          </a:xfrm>
        </p:spPr>
        <p:txBody>
          <a:bodyPr/>
          <a:lstStyle/>
          <a:p>
            <a:r>
              <a:rPr lang="en-US" dirty="0"/>
              <a:t>Issue: Part D Plans need to receive timely notification of enrollment in other Medicare coverages to ensure they are not paying for drugs that should be paid under a bundled payment and to reduce post-payment recoveries (burden for plans and hospices)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Goal: To minimize the number of drugs paid by Part D that should have been paid by Hospice by reducing the timeframe from Hospice election to notification to the Part D Plans</a:t>
            </a:r>
          </a:p>
        </p:txBody>
      </p:sp>
    </p:spTree>
    <p:extLst>
      <p:ext uri="{BB962C8B-B14F-4D97-AF65-F5344CB8AC3E}">
        <p14:creationId xmlns:p14="http://schemas.microsoft.com/office/powerpoint/2010/main" val="2338362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D85E4-6543-4847-9678-7599873EB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Hospice work flow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D05D7E-951F-4527-A616-3C729BB39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34562"/>
            <a:ext cx="8229600" cy="568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80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719BA-B221-4777-84D1-74EB28D8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567362"/>
            <a:ext cx="8686800" cy="55880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you for your time!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4567C6-2ACC-45A9-A24B-7301F5B57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90" y="457200"/>
            <a:ext cx="7623820" cy="50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0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F8D48-C285-4D0F-8AD9-B6DEFC1A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Stakeholders &amp;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28552-DD14-42D5-A233-D9A4BBA52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8034" y="1969223"/>
            <a:ext cx="3886200" cy="3165696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200" dirty="0"/>
              <a:t>CMS</a:t>
            </a:r>
          </a:p>
          <a:p>
            <a:pPr>
              <a:spcBef>
                <a:spcPts val="400"/>
              </a:spcBef>
            </a:pPr>
            <a:r>
              <a:rPr lang="en-US" sz="2200" dirty="0"/>
              <a:t>NCPDP</a:t>
            </a:r>
          </a:p>
          <a:p>
            <a:pPr>
              <a:spcBef>
                <a:spcPts val="400"/>
              </a:spcBef>
            </a:pPr>
            <a:r>
              <a:rPr lang="en-US" sz="2200" dirty="0"/>
              <a:t>Hospice</a:t>
            </a:r>
          </a:p>
          <a:p>
            <a:pPr>
              <a:spcBef>
                <a:spcPts val="400"/>
              </a:spcBef>
            </a:pPr>
            <a:r>
              <a:rPr lang="en-US" sz="2200" dirty="0"/>
              <a:t>Plan sponsors</a:t>
            </a:r>
          </a:p>
          <a:p>
            <a:pPr>
              <a:spcBef>
                <a:spcPts val="400"/>
              </a:spcBef>
            </a:pPr>
            <a:r>
              <a:rPr lang="en-US" sz="2200" dirty="0"/>
              <a:t>Pharmacy</a:t>
            </a:r>
          </a:p>
          <a:p>
            <a:pPr>
              <a:spcBef>
                <a:spcPts val="400"/>
              </a:spcBef>
            </a:pPr>
            <a:r>
              <a:rPr lang="en-US" sz="2200" dirty="0"/>
              <a:t>Hospice PBM or intermediary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C6A41-0D59-44D4-8E76-30D3668E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9" y="1969223"/>
            <a:ext cx="4038600" cy="316569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3500" dirty="0"/>
              <a:t>Hospice EMRs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3500" dirty="0">
                <a:solidFill>
                  <a:srgbClr val="005A8C"/>
                </a:solidFill>
              </a:rPr>
              <a:t>CMS/Transaction Facilitator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3500" dirty="0">
                <a:solidFill>
                  <a:srgbClr val="005A8C"/>
                </a:solidFill>
              </a:rPr>
              <a:t>Clearinghouses (billing entity that generates 837I or feeds data directly to Direct Data Entry (DDE) System)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3500" dirty="0">
                <a:solidFill>
                  <a:srgbClr val="005A8C"/>
                </a:solidFill>
              </a:rPr>
              <a:t>Hospice Pharmacies (Phase II)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432FD-0412-4D1D-BD8A-1236F8F5A23A}"/>
              </a:ext>
            </a:extLst>
          </p:cNvPr>
          <p:cNvSpPr txBox="1"/>
          <p:nvPr/>
        </p:nvSpPr>
        <p:spPr>
          <a:xfrm>
            <a:off x="685800" y="5134920"/>
            <a:ext cx="80771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This presentation is a culmination of over 7 years of learning and work, initiated following the first OIG report.</a:t>
            </a:r>
          </a:p>
          <a:p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8FE49-10DE-42A6-9812-E1D0A74FAA94}"/>
              </a:ext>
            </a:extLst>
          </p:cNvPr>
          <p:cNvSpPr txBox="1"/>
          <p:nvPr/>
        </p:nvSpPr>
        <p:spPr>
          <a:xfrm>
            <a:off x="1884470" y="1271790"/>
            <a:ext cx="50595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The Gold Standard for Collaboration</a:t>
            </a:r>
          </a:p>
        </p:txBody>
      </p:sp>
    </p:spTree>
    <p:extLst>
      <p:ext uri="{BB962C8B-B14F-4D97-AF65-F5344CB8AC3E}">
        <p14:creationId xmlns:p14="http://schemas.microsoft.com/office/powerpoint/2010/main" val="74684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8FD2-4982-432E-9FB1-801B728D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51808-A5CA-4C0C-9C29-E1FE643C1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19200"/>
            <a:ext cx="8153401" cy="48917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1.55 million Medicare beneficiaries were enrolled in hospice care for one day or more in 2018. </a:t>
            </a:r>
          </a:p>
          <a:p>
            <a:r>
              <a:rPr lang="en-US" dirty="0"/>
              <a:t>50.7% of Medicare decedents were enrolled in hospice at the time of their deaths. </a:t>
            </a:r>
          </a:p>
          <a:p>
            <a:r>
              <a:rPr lang="en-US" dirty="0"/>
              <a:t>The average length of service for Medicare beneficiaries was 89.6 days, with the median length being 18 days.</a:t>
            </a:r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600" dirty="0"/>
              <a:t>Source:  </a:t>
            </a:r>
            <a:r>
              <a:rPr lang="en-US" sz="2600" dirty="0">
                <a:hlinkClick r:id="rId3"/>
              </a:rPr>
              <a:t>MedPAC March 2020 Report to Congress </a:t>
            </a:r>
            <a:endParaRPr lang="en-US" sz="2600" dirty="0"/>
          </a:p>
          <a:p>
            <a:endParaRPr lang="en-US" sz="2400" dirty="0"/>
          </a:p>
          <a:p>
            <a:r>
              <a:rPr lang="en-US" dirty="0"/>
              <a:t>Part D plan notification delays: </a:t>
            </a:r>
          </a:p>
          <a:p>
            <a:pPr lvl="1"/>
            <a:r>
              <a:rPr lang="en-US" sz="2800" dirty="0"/>
              <a:t>Average for one major Part D Parent Organization = 22 days</a:t>
            </a:r>
          </a:p>
          <a:p>
            <a:pPr lvl="1"/>
            <a:r>
              <a:rPr lang="en-US" sz="2800" dirty="0"/>
              <a:t>Once Hospice submits NOE, significant delays in processing within CMS systems and notification to Part D Plan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7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53C2-B321-47EF-8198-0C39F401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Delays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CE2047-B5CF-459B-A5BB-E8EA691EB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40300"/>
              </p:ext>
            </p:extLst>
          </p:nvPr>
        </p:nvGraphicFramePr>
        <p:xfrm>
          <a:off x="457200" y="1143000"/>
          <a:ext cx="7962899" cy="42672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7579">
                  <a:extLst>
                    <a:ext uri="{9D8B030D-6E8A-4147-A177-3AD203B41FA5}">
                      <a16:colId xmlns:a16="http://schemas.microsoft.com/office/drawing/2014/main" val="1983702218"/>
                    </a:ext>
                  </a:extLst>
                </a:gridCol>
                <a:gridCol w="1587579">
                  <a:extLst>
                    <a:ext uri="{9D8B030D-6E8A-4147-A177-3AD203B41FA5}">
                      <a16:colId xmlns:a16="http://schemas.microsoft.com/office/drawing/2014/main" val="751090439"/>
                    </a:ext>
                  </a:extLst>
                </a:gridCol>
                <a:gridCol w="1587579">
                  <a:extLst>
                    <a:ext uri="{9D8B030D-6E8A-4147-A177-3AD203B41FA5}">
                      <a16:colId xmlns:a16="http://schemas.microsoft.com/office/drawing/2014/main" val="2141236897"/>
                    </a:ext>
                  </a:extLst>
                </a:gridCol>
                <a:gridCol w="1600081">
                  <a:extLst>
                    <a:ext uri="{9D8B030D-6E8A-4147-A177-3AD203B41FA5}">
                      <a16:colId xmlns:a16="http://schemas.microsoft.com/office/drawing/2014/main" val="3308454894"/>
                    </a:ext>
                  </a:extLst>
                </a:gridCol>
                <a:gridCol w="1600081">
                  <a:extLst>
                    <a:ext uri="{9D8B030D-6E8A-4147-A177-3AD203B41FA5}">
                      <a16:colId xmlns:a16="http://schemas.microsoft.com/office/drawing/2014/main" val="3141529608"/>
                    </a:ext>
                  </a:extLst>
                </a:gridCol>
              </a:tblGrid>
              <a:tr h="16838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Hospice Admission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Hospice Submits Notice of Election to CWF*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Hospice TRR to Plan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Hospice Enrollment Data Loaded at PBM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Days Part D processes Part A drugs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085627200"/>
                  </a:ext>
                </a:extLst>
              </a:tr>
              <a:tr h="575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01/13/2019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1/18/2019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02/28/2019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03/01/2019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938474800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09/04/2019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9/9/2019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09/19/2019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09/20/2019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57349099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07/03/2019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7/8/2019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07/24/2019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07/25/2019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766993420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08/27/2019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9/1/2019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10/01/2019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10/01/2019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403725640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08/31/2019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9/5/2019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11/04/2019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11/04/2019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98878583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81FF823-75EF-4326-ACE3-CE7BBE4EB4E5}"/>
              </a:ext>
            </a:extLst>
          </p:cNvPr>
          <p:cNvSpPr txBox="1"/>
          <p:nvPr/>
        </p:nvSpPr>
        <p:spPr>
          <a:xfrm>
            <a:off x="609600" y="5791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*calculated based off admission date</a:t>
            </a:r>
          </a:p>
        </p:txBody>
      </p:sp>
    </p:spTree>
    <p:extLst>
      <p:ext uri="{BB962C8B-B14F-4D97-AF65-F5344CB8AC3E}">
        <p14:creationId xmlns:p14="http://schemas.microsoft.com/office/powerpoint/2010/main" val="233013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7785-D28A-4821-B1EB-8D3AB196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Hospice Required Notifications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92E46-84E6-4566-8EFA-087664CF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6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To CMS via Claims or Direct Data Entry (DDE)</a:t>
            </a:r>
          </a:p>
          <a:p>
            <a:pPr lvl="1"/>
            <a:r>
              <a:rPr lang="en-US" dirty="0"/>
              <a:t>Admission / Transfer-in </a:t>
            </a:r>
          </a:p>
          <a:p>
            <a:pPr lvl="1"/>
            <a:r>
              <a:rPr lang="en-US" dirty="0"/>
              <a:t>Discharge / Revocation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2600" dirty="0"/>
              <a:t>To Others</a:t>
            </a:r>
          </a:p>
          <a:p>
            <a:pPr lvl="1"/>
            <a:r>
              <a:rPr lang="en-US" dirty="0"/>
              <a:t>PBM via defined process</a:t>
            </a:r>
          </a:p>
          <a:p>
            <a:pPr lvl="1"/>
            <a:r>
              <a:rPr lang="en-US" dirty="0"/>
              <a:t>Long Term Care Pharmacy via defined process</a:t>
            </a:r>
          </a:p>
          <a:p>
            <a:pPr lvl="1"/>
            <a:r>
              <a:rPr lang="en-US" dirty="0"/>
              <a:t>Patient or other providers via Patient Notification of Non-Covered Services Addendum (Required as of 10-01-2020)*</a:t>
            </a:r>
          </a:p>
          <a:p>
            <a:pPr lvl="1"/>
            <a:r>
              <a:rPr lang="en-US" dirty="0"/>
              <a:t>Part D Plan Sponsor via A3 – </a:t>
            </a:r>
            <a:r>
              <a:rPr lang="en-US" dirty="0">
                <a:hlinkClick r:id="rId3"/>
              </a:rPr>
              <a:t>Hospice Information for Medicare Part D Plans </a:t>
            </a:r>
            <a:r>
              <a:rPr lang="en-US" dirty="0"/>
              <a:t>(Paper form developed by NCPDP Hospice Task Group)</a:t>
            </a:r>
          </a:p>
          <a:p>
            <a:pPr lvl="1"/>
            <a:endParaRPr lang="en-US" dirty="0"/>
          </a:p>
          <a:p>
            <a:r>
              <a:rPr lang="en-US" dirty="0"/>
              <a:t>See Hospice workflow at end of presentation for details on current process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BACCDB-2579-470B-88D4-E7EC1F9A28AC}"/>
              </a:ext>
            </a:extLst>
          </p:cNvPr>
          <p:cNvSpPr txBox="1"/>
          <p:nvPr/>
        </p:nvSpPr>
        <p:spPr>
          <a:xfrm>
            <a:off x="1066800" y="59436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*currently proposed as a manual process</a:t>
            </a:r>
          </a:p>
        </p:txBody>
      </p:sp>
    </p:spTree>
    <p:extLst>
      <p:ext uri="{BB962C8B-B14F-4D97-AF65-F5344CB8AC3E}">
        <p14:creationId xmlns:p14="http://schemas.microsoft.com/office/powerpoint/2010/main" val="377831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B46-C14A-4844-A366-439E50BE9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 Day Notification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0AA50-E337-4E0F-98CD-403D3FBED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705" y="1168106"/>
            <a:ext cx="4038600" cy="2475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Admission/Transfer In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Collect patient information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Initial assessment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Patient consent if new pt.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B0E74-F084-44A9-98AD-AB3A3CB3CB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Discharge Process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Live discharge (Patient or Hospice initiated)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Transfer out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Death</a:t>
            </a:r>
          </a:p>
          <a:p>
            <a:endParaRPr lang="en-US" sz="26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0515AD14-68E7-4F95-AB11-2938A92E75D4}"/>
              </a:ext>
            </a:extLst>
          </p:cNvPr>
          <p:cNvSpPr/>
          <p:nvPr/>
        </p:nvSpPr>
        <p:spPr>
          <a:xfrm>
            <a:off x="2179084" y="3429000"/>
            <a:ext cx="413593" cy="700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B2A80C-778A-44A1-8A78-EFC0E8EEC12F}"/>
              </a:ext>
            </a:extLst>
          </p:cNvPr>
          <p:cNvSpPr txBox="1"/>
          <p:nvPr/>
        </p:nvSpPr>
        <p:spPr>
          <a:xfrm>
            <a:off x="330374" y="4343400"/>
            <a:ext cx="380950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/>
              <a:t>CMS Notified via DDE or 837I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Admission (NOE w/in 5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Transfer in (NOC when system allows)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BDFA2F-DAD0-427D-B804-257D9B4D7CF2}"/>
              </a:ext>
            </a:extLst>
          </p:cNvPr>
          <p:cNvSpPr txBox="1"/>
          <p:nvPr/>
        </p:nvSpPr>
        <p:spPr>
          <a:xfrm>
            <a:off x="4419601" y="4343400"/>
            <a:ext cx="426769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/>
              <a:t>CMS Notified via DDE or 837I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Live discharge (NOTR w/in 5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Transfer out (Final claim)*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Death (Final claim)*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317C204D-35C9-4155-97F9-7946AF2A7F03}"/>
              </a:ext>
            </a:extLst>
          </p:cNvPr>
          <p:cNvSpPr/>
          <p:nvPr/>
        </p:nvSpPr>
        <p:spPr>
          <a:xfrm>
            <a:off x="6308186" y="3429000"/>
            <a:ext cx="413593" cy="700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759DD4-A800-4B0B-A131-121594FF98D3}"/>
              </a:ext>
            </a:extLst>
          </p:cNvPr>
          <p:cNvSpPr txBox="1"/>
          <p:nvPr/>
        </p:nvSpPr>
        <p:spPr>
          <a:xfrm>
            <a:off x="876053" y="6235079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*5 day requirement does not apply</a:t>
            </a:r>
          </a:p>
        </p:txBody>
      </p:sp>
    </p:spTree>
    <p:extLst>
      <p:ext uri="{BB962C8B-B14F-4D97-AF65-F5344CB8AC3E}">
        <p14:creationId xmlns:p14="http://schemas.microsoft.com/office/powerpoint/2010/main" val="265685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22D4-D48A-40FC-89EA-3EED8099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CMS Reporting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86309-108A-492B-B44A-50E7F5631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78366"/>
          </a:xfrm>
        </p:spPr>
        <p:txBody>
          <a:bodyPr>
            <a:normAutofit/>
          </a:bodyPr>
          <a:lstStyle/>
          <a:p>
            <a:r>
              <a:rPr lang="en-US" sz="2600" dirty="0"/>
              <a:t>CMS does not return validation to Hospice provider that the actual beneficiary enrollment has been accepted and processed through CMS systems. DDE system is used to validate but creates a separate workflow</a:t>
            </a:r>
          </a:p>
          <a:p>
            <a:endParaRPr lang="en-US" sz="2600" dirty="0"/>
          </a:p>
          <a:p>
            <a:r>
              <a:rPr lang="en-US" sz="2600" dirty="0"/>
              <a:t>Some EMRs have created a way to validate within their systems</a:t>
            </a:r>
          </a:p>
          <a:p>
            <a:r>
              <a:rPr lang="en-US" sz="2600" dirty="0"/>
              <a:t>Clearinghouses have created solutions for DDE access to simplify the process</a:t>
            </a:r>
          </a:p>
        </p:txBody>
      </p:sp>
    </p:spTree>
    <p:extLst>
      <p:ext uri="{BB962C8B-B14F-4D97-AF65-F5344CB8AC3E}">
        <p14:creationId xmlns:p14="http://schemas.microsoft.com/office/powerpoint/2010/main" val="4040708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A74CF-E921-4AE9-9495-5EEFF6A7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12D52-9647-4608-A666-D1122E17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transmission between the Hospice EMR and the Transaction Facilitator</a:t>
            </a:r>
          </a:p>
          <a:p>
            <a:r>
              <a:rPr lang="en-US" dirty="0"/>
              <a:t>The Transaction Facilitator would send the data to the Part D Plan</a:t>
            </a:r>
          </a:p>
          <a:p>
            <a:r>
              <a:rPr lang="en-US" dirty="0"/>
              <a:t>An 835/response-like process is needed for this new process.</a:t>
            </a:r>
          </a:p>
          <a:p>
            <a:pPr lvl="1"/>
            <a:r>
              <a:rPr lang="en-US" sz="2600" dirty="0"/>
              <a:t>Beneficiary was matched</a:t>
            </a:r>
          </a:p>
          <a:p>
            <a:pPr lvl="1"/>
            <a:r>
              <a:rPr lang="en-US" sz="2600" dirty="0"/>
              <a:t>Forwarded to Part D plan</a:t>
            </a:r>
          </a:p>
          <a:p>
            <a:pPr lvl="1"/>
            <a:r>
              <a:rPr lang="en-US" sz="2600" dirty="0"/>
              <a:t>Part D accepted bene info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9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RelayHealth 2012">
      <a:dk1>
        <a:srgbClr val="005A8C"/>
      </a:dk1>
      <a:lt1>
        <a:srgbClr val="FFFFFF"/>
      </a:lt1>
      <a:dk2>
        <a:srgbClr val="88746A"/>
      </a:dk2>
      <a:lt2>
        <a:srgbClr val="F2F2F2"/>
      </a:lt2>
      <a:accent1>
        <a:srgbClr val="EF8200"/>
      </a:accent1>
      <a:accent2>
        <a:srgbClr val="702C6A"/>
      </a:accent2>
      <a:accent3>
        <a:srgbClr val="5A8E22"/>
      </a:accent3>
      <a:accent4>
        <a:srgbClr val="4891DC"/>
      </a:accent4>
      <a:accent5>
        <a:srgbClr val="D38E00"/>
      </a:accent5>
      <a:accent6>
        <a:srgbClr val="B95915"/>
      </a:accent6>
      <a:hlink>
        <a:srgbClr val="88746A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">
  <a:themeElements>
    <a:clrScheme name="RelayHealth 2012">
      <a:dk1>
        <a:srgbClr val="005A8C"/>
      </a:dk1>
      <a:lt1>
        <a:srgbClr val="FFFFFF"/>
      </a:lt1>
      <a:dk2>
        <a:srgbClr val="88746A"/>
      </a:dk2>
      <a:lt2>
        <a:srgbClr val="F2F2F2"/>
      </a:lt2>
      <a:accent1>
        <a:srgbClr val="EF8200"/>
      </a:accent1>
      <a:accent2>
        <a:srgbClr val="702C6A"/>
      </a:accent2>
      <a:accent3>
        <a:srgbClr val="5A8E22"/>
      </a:accent3>
      <a:accent4>
        <a:srgbClr val="4891DC"/>
      </a:accent4>
      <a:accent5>
        <a:srgbClr val="D38E00"/>
      </a:accent5>
      <a:accent6>
        <a:srgbClr val="B95915"/>
      </a:accent6>
      <a:hlink>
        <a:srgbClr val="88746A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1976F46541C4E84F97EABCF643234" ma:contentTypeVersion="11" ma:contentTypeDescription="Create a new document." ma:contentTypeScope="" ma:versionID="117609922eaab424e68ea0c363bf1c87">
  <xsd:schema xmlns:xsd="http://www.w3.org/2001/XMLSchema" xmlns:xs="http://www.w3.org/2001/XMLSchema" xmlns:p="http://schemas.microsoft.com/office/2006/metadata/properties" xmlns:ns1="http://schemas.microsoft.com/sharepoint/v3" xmlns:ns3="f06111e5-1200-4433-884b-b6135f403ba6" targetNamespace="http://schemas.microsoft.com/office/2006/metadata/properties" ma:root="true" ma:fieldsID="ac7afa453edac0cce7d7e9e8761de9e3" ns1:_="" ns3:_="">
    <xsd:import namespace="http://schemas.microsoft.com/sharepoint/v3"/>
    <xsd:import namespace="f06111e5-1200-4433-884b-b6135f403b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111e5-1200-4433-884b-b6135f403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E813BD-211B-48F9-9064-677DECE7CB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AE9DD7-CB13-4778-B814-E04B24D5C42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1F36A9C-A920-45C1-8AD6-66356A1E6D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06111e5-1200-4433-884b-b6135f403b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27912</TotalTime>
  <Words>1312</Words>
  <Application>Microsoft Office PowerPoint</Application>
  <PresentationFormat>Letter Paper (8.5x11 in)</PresentationFormat>
  <Paragraphs>191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Default</vt:lpstr>
      <vt:lpstr>1_Default</vt:lpstr>
      <vt:lpstr>Collaborative Work Effort to Improve Coordination of Benefits</vt:lpstr>
      <vt:lpstr>Issue &amp; Goal</vt:lpstr>
      <vt:lpstr>Stakeholders &amp; Work</vt:lpstr>
      <vt:lpstr>Context</vt:lpstr>
      <vt:lpstr>Examples of Delays</vt:lpstr>
      <vt:lpstr>Hospice Required Notifications</vt:lpstr>
      <vt:lpstr>5 Day Notification Requirement</vt:lpstr>
      <vt:lpstr>Current CMS Reporting Barriers</vt:lpstr>
      <vt:lpstr>Proposed Process</vt:lpstr>
      <vt:lpstr>Plan Notification for Hospice and Other Coverage Phase I </vt:lpstr>
      <vt:lpstr>Phase I – Enrollment / Election </vt:lpstr>
      <vt:lpstr>Termination Reasons and Part D Example Edits</vt:lpstr>
      <vt:lpstr>Phase II</vt:lpstr>
      <vt:lpstr>Beneficiary Identification</vt:lpstr>
      <vt:lpstr>Data Formatting</vt:lpstr>
      <vt:lpstr>Validation Approach </vt:lpstr>
      <vt:lpstr>Outside of Scope</vt:lpstr>
      <vt:lpstr>Task Group Request</vt:lpstr>
      <vt:lpstr>Task Group Request</vt:lpstr>
      <vt:lpstr>Hospice work 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Caldwell, Jim</dc:creator>
  <cp:lastModifiedBy>Irmen, Monique</cp:lastModifiedBy>
  <cp:revision>1106</cp:revision>
  <dcterms:created xsi:type="dcterms:W3CDTF">2012-06-05T18:41:05Z</dcterms:created>
  <dcterms:modified xsi:type="dcterms:W3CDTF">2020-10-26T17:54:28Z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0x0101002351976F46541C4E84F97EABCF643234</vt:lpwstr>
  </property>
</Properties>
</file>